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56" r:id="rId2"/>
    <p:sldId id="258" r:id="rId3"/>
    <p:sldId id="413" r:id="rId4"/>
    <p:sldId id="348" r:id="rId5"/>
    <p:sldId id="353" r:id="rId6"/>
    <p:sldId id="397" r:id="rId7"/>
    <p:sldId id="352" r:id="rId8"/>
    <p:sldId id="359" r:id="rId9"/>
    <p:sldId id="355" r:id="rId10"/>
    <p:sldId id="358" r:id="rId11"/>
    <p:sldId id="357" r:id="rId12"/>
    <p:sldId id="398" r:id="rId13"/>
    <p:sldId id="360" r:id="rId14"/>
    <p:sldId id="399" r:id="rId15"/>
    <p:sldId id="400" r:id="rId16"/>
    <p:sldId id="401" r:id="rId17"/>
    <p:sldId id="361" r:id="rId18"/>
    <p:sldId id="402" r:id="rId19"/>
    <p:sldId id="403" r:id="rId20"/>
    <p:sldId id="404" r:id="rId21"/>
    <p:sldId id="405" r:id="rId22"/>
    <p:sldId id="406" r:id="rId23"/>
    <p:sldId id="407" r:id="rId24"/>
    <p:sldId id="394" r:id="rId25"/>
    <p:sldId id="408" r:id="rId26"/>
    <p:sldId id="409" r:id="rId27"/>
    <p:sldId id="410" r:id="rId28"/>
    <p:sldId id="411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22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uinvogeltellingen\5%20Per%20soort%20alle%20winters\01%20Ekster%20alle%20winters\Ekster%20in%20overzichten\Ekster%20in%20grafiek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nl-NL" dirty="0">
                <a:latin typeface="Arial" pitchFamily="34" charset="0"/>
                <a:cs typeface="Arial" pitchFamily="34" charset="0"/>
              </a:rPr>
              <a:t>Ekster</a:t>
            </a:r>
          </a:p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nl-NL" sz="1200" dirty="0">
                <a:latin typeface="Arial" pitchFamily="34" charset="0"/>
                <a:cs typeface="Arial" pitchFamily="34" charset="0"/>
              </a:rPr>
              <a:t>dekkingspercentage</a:t>
            </a:r>
            <a:r>
              <a:rPr lang="nl-NL" dirty="0">
                <a:latin typeface="Arial" pitchFamily="34" charset="0"/>
                <a:cs typeface="Arial" pitchFamily="34" charset="0"/>
              </a:rPr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00352"/>
        <c:axId val="90063232"/>
      </c:barChart>
      <c:catAx>
        <c:axId val="8930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063232"/>
        <c:crosses val="autoZero"/>
        <c:auto val="1"/>
        <c:lblAlgn val="ctr"/>
        <c:lblOffset val="100"/>
        <c:noMultiLvlLbl val="0"/>
      </c:catAx>
      <c:valAx>
        <c:axId val="90063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30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Kauw (</a:t>
            </a:r>
            <a:r>
              <a:rPr lang="nl-NL" dirty="0" err="1"/>
              <a:t>Corvus</a:t>
            </a:r>
            <a:r>
              <a:rPr lang="nl-NL" dirty="0"/>
              <a:t> monedula)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Kauw!$B$1:$B$2</c:f>
              <c:strCache>
                <c:ptCount val="1"/>
                <c:pt idx="0">
                  <c:v>Kauw dp</c:v>
                </c:pt>
              </c:strCache>
            </c:strRef>
          </c:tx>
          <c:invertIfNegative val="0"/>
          <c:cat>
            <c:strRef>
              <c:f>Kauw!$A$4:$A$26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Kauw!$B$4:$B$26</c:f>
              <c:numCache>
                <c:formatCode>0.0</c:formatCode>
                <c:ptCount val="23"/>
                <c:pt idx="0">
                  <c:v>17.8</c:v>
                </c:pt>
                <c:pt idx="1">
                  <c:v>19.399999999999999</c:v>
                </c:pt>
                <c:pt idx="2">
                  <c:v>12.9</c:v>
                </c:pt>
                <c:pt idx="3">
                  <c:v>22.5</c:v>
                </c:pt>
                <c:pt idx="4">
                  <c:v>12.9</c:v>
                </c:pt>
                <c:pt idx="5">
                  <c:v>15.7</c:v>
                </c:pt>
                <c:pt idx="6">
                  <c:v>19.3</c:v>
                </c:pt>
                <c:pt idx="7">
                  <c:v>19.399999999999999</c:v>
                </c:pt>
                <c:pt idx="8">
                  <c:v>13.4</c:v>
                </c:pt>
                <c:pt idx="9">
                  <c:v>12.4</c:v>
                </c:pt>
                <c:pt idx="10">
                  <c:v>17.899999999999999</c:v>
                </c:pt>
                <c:pt idx="11">
                  <c:v>19.600000000000001</c:v>
                </c:pt>
                <c:pt idx="12">
                  <c:v>27.1</c:v>
                </c:pt>
                <c:pt idx="13">
                  <c:v>28.2</c:v>
                </c:pt>
                <c:pt idx="14">
                  <c:v>32.5</c:v>
                </c:pt>
                <c:pt idx="15">
                  <c:v>29.1</c:v>
                </c:pt>
                <c:pt idx="16">
                  <c:v>32</c:v>
                </c:pt>
                <c:pt idx="17">
                  <c:v>37.5</c:v>
                </c:pt>
                <c:pt idx="18">
                  <c:v>30.7</c:v>
                </c:pt>
                <c:pt idx="19">
                  <c:v>27.2</c:v>
                </c:pt>
                <c:pt idx="20">
                  <c:v>35.1</c:v>
                </c:pt>
                <c:pt idx="21">
                  <c:v>29.2</c:v>
                </c:pt>
                <c:pt idx="22">
                  <c:v>39.4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7827712"/>
        <c:axId val="37829248"/>
      </c:barChart>
      <c:catAx>
        <c:axId val="3782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829248"/>
        <c:crosses val="autoZero"/>
        <c:auto val="1"/>
        <c:lblAlgn val="ctr"/>
        <c:lblOffset val="100"/>
        <c:noMultiLvlLbl val="0"/>
      </c:catAx>
      <c:valAx>
        <c:axId val="37829248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37827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Koolmees (</a:t>
            </a:r>
            <a:r>
              <a:rPr lang="nl-NL" dirty="0" err="1"/>
              <a:t>Parus</a:t>
            </a:r>
            <a:r>
              <a:rPr lang="nl-NL" dirty="0"/>
              <a:t> major)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Koolmees!$B$1:$B$2</c:f>
              <c:strCache>
                <c:ptCount val="1"/>
                <c:pt idx="0">
                  <c:v>Koolmees dp</c:v>
                </c:pt>
              </c:strCache>
            </c:strRef>
          </c:tx>
          <c:invertIfNegative val="0"/>
          <c:cat>
            <c:strRef>
              <c:f>Koolmees!$A$4:$A$26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Koolmees!$B$4:$B$26</c:f>
              <c:numCache>
                <c:formatCode>0.0</c:formatCode>
                <c:ptCount val="23"/>
                <c:pt idx="0">
                  <c:v>97.5</c:v>
                </c:pt>
                <c:pt idx="1">
                  <c:v>98.6</c:v>
                </c:pt>
                <c:pt idx="2">
                  <c:v>97.8</c:v>
                </c:pt>
                <c:pt idx="3">
                  <c:v>95.2</c:v>
                </c:pt>
                <c:pt idx="4">
                  <c:v>98.2</c:v>
                </c:pt>
                <c:pt idx="5">
                  <c:v>97.9</c:v>
                </c:pt>
                <c:pt idx="6">
                  <c:v>95.2</c:v>
                </c:pt>
                <c:pt idx="7">
                  <c:v>96.9</c:v>
                </c:pt>
                <c:pt idx="8">
                  <c:v>95.1</c:v>
                </c:pt>
                <c:pt idx="9">
                  <c:v>94.4</c:v>
                </c:pt>
                <c:pt idx="10">
                  <c:v>98.1</c:v>
                </c:pt>
                <c:pt idx="11">
                  <c:v>96.8</c:v>
                </c:pt>
                <c:pt idx="12">
                  <c:v>98.2</c:v>
                </c:pt>
                <c:pt idx="13">
                  <c:v>97.9</c:v>
                </c:pt>
                <c:pt idx="14">
                  <c:v>96</c:v>
                </c:pt>
                <c:pt idx="15">
                  <c:v>93.6</c:v>
                </c:pt>
                <c:pt idx="16">
                  <c:v>98.2</c:v>
                </c:pt>
                <c:pt idx="17">
                  <c:v>95</c:v>
                </c:pt>
                <c:pt idx="18">
                  <c:v>97.8</c:v>
                </c:pt>
                <c:pt idx="19">
                  <c:v>94.7</c:v>
                </c:pt>
                <c:pt idx="20">
                  <c:v>95.8</c:v>
                </c:pt>
                <c:pt idx="21">
                  <c:v>97.9</c:v>
                </c:pt>
                <c:pt idx="22">
                  <c:v>97.2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870208"/>
        <c:axId val="48836992"/>
      </c:barChart>
      <c:catAx>
        <c:axId val="378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836992"/>
        <c:crosses val="autoZero"/>
        <c:auto val="1"/>
        <c:lblAlgn val="ctr"/>
        <c:lblOffset val="100"/>
        <c:noMultiLvlLbl val="0"/>
      </c:catAx>
      <c:valAx>
        <c:axId val="48836992"/>
        <c:scaling>
          <c:orientation val="minMax"/>
          <c:max val="100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7870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Koperwiek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Turdus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iliacus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Koperwiek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</c:v>
                </c:pt>
                <c:pt idx="1">
                  <c:v>2.8</c:v>
                </c:pt>
                <c:pt idx="2">
                  <c:v>1.1000000000000001</c:v>
                </c:pt>
                <c:pt idx="3">
                  <c:v>12</c:v>
                </c:pt>
                <c:pt idx="4">
                  <c:v>11.5</c:v>
                </c:pt>
                <c:pt idx="5">
                  <c:v>0.5</c:v>
                </c:pt>
                <c:pt idx="6">
                  <c:v>8.1999999999999993</c:v>
                </c:pt>
                <c:pt idx="7">
                  <c:v>1.3</c:v>
                </c:pt>
                <c:pt idx="8">
                  <c:v>17</c:v>
                </c:pt>
                <c:pt idx="9">
                  <c:v>10</c:v>
                </c:pt>
                <c:pt idx="10">
                  <c:v>2.2999999999999998</c:v>
                </c:pt>
                <c:pt idx="11">
                  <c:v>2.4</c:v>
                </c:pt>
                <c:pt idx="12">
                  <c:v>2.8</c:v>
                </c:pt>
                <c:pt idx="13">
                  <c:v>5.9</c:v>
                </c:pt>
                <c:pt idx="14">
                  <c:v>0</c:v>
                </c:pt>
                <c:pt idx="15">
                  <c:v>3.8</c:v>
                </c:pt>
                <c:pt idx="16">
                  <c:v>17.399999999999999</c:v>
                </c:pt>
                <c:pt idx="17">
                  <c:v>18.2</c:v>
                </c:pt>
                <c:pt idx="18">
                  <c:v>3.6</c:v>
                </c:pt>
                <c:pt idx="19">
                  <c:v>4.5999999999999996</c:v>
                </c:pt>
                <c:pt idx="20">
                  <c:v>7.4</c:v>
                </c:pt>
                <c:pt idx="21">
                  <c:v>1.6</c:v>
                </c:pt>
                <c:pt idx="2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60544"/>
        <c:axId val="41262080"/>
      </c:barChart>
      <c:catAx>
        <c:axId val="4126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262080"/>
        <c:crosses val="autoZero"/>
        <c:auto val="1"/>
        <c:lblAlgn val="ctr"/>
        <c:lblOffset val="100"/>
        <c:noMultiLvlLbl val="0"/>
      </c:catAx>
      <c:valAx>
        <c:axId val="4126208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26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Kramsvogel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Turdus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pilaris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 smtClean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 smtClean="0">
                <a:solidFill>
                  <a:srgbClr val="000000"/>
                </a:solidFill>
                <a:latin typeface="Calibri"/>
              </a:rPr>
              <a:t> </a:t>
            </a:r>
            <a:endParaRPr lang="nl-NL" sz="1800" b="1" i="0" u="none" strike="noStrike" baseline="0" dirty="0">
              <a:solidFill>
                <a:srgbClr val="000000"/>
              </a:solidFill>
              <a:latin typeface="Calibri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Kramsvogel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0.6</c:v>
                </c:pt>
                <c:pt idx="1">
                  <c:v>1.4</c:v>
                </c:pt>
                <c:pt idx="2">
                  <c:v>2.7</c:v>
                </c:pt>
                <c:pt idx="3">
                  <c:v>22</c:v>
                </c:pt>
                <c:pt idx="4">
                  <c:v>15.7</c:v>
                </c:pt>
                <c:pt idx="5">
                  <c:v>1</c:v>
                </c:pt>
                <c:pt idx="6">
                  <c:v>1.3</c:v>
                </c:pt>
                <c:pt idx="7">
                  <c:v>0</c:v>
                </c:pt>
                <c:pt idx="8">
                  <c:v>9.8000000000000007</c:v>
                </c:pt>
                <c:pt idx="9">
                  <c:v>1.2</c:v>
                </c:pt>
                <c:pt idx="10">
                  <c:v>11.1</c:v>
                </c:pt>
                <c:pt idx="11">
                  <c:v>0.3</c:v>
                </c:pt>
                <c:pt idx="12">
                  <c:v>3.6</c:v>
                </c:pt>
                <c:pt idx="13">
                  <c:v>3.5</c:v>
                </c:pt>
                <c:pt idx="14">
                  <c:v>0.3</c:v>
                </c:pt>
                <c:pt idx="15">
                  <c:v>1.5</c:v>
                </c:pt>
                <c:pt idx="16">
                  <c:v>4.9000000000000004</c:v>
                </c:pt>
                <c:pt idx="17">
                  <c:v>20.7</c:v>
                </c:pt>
                <c:pt idx="18">
                  <c:v>6.2</c:v>
                </c:pt>
                <c:pt idx="19">
                  <c:v>4.5999999999999996</c:v>
                </c:pt>
                <c:pt idx="20">
                  <c:v>12.5</c:v>
                </c:pt>
                <c:pt idx="21">
                  <c:v>0</c:v>
                </c:pt>
                <c:pt idx="22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049088"/>
        <c:axId val="41054976"/>
      </c:barChart>
      <c:catAx>
        <c:axId val="4104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054976"/>
        <c:crosses val="autoZero"/>
        <c:auto val="1"/>
        <c:lblAlgn val="ctr"/>
        <c:lblOffset val="100"/>
        <c:noMultiLvlLbl val="0"/>
      </c:catAx>
      <c:valAx>
        <c:axId val="410549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04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Merel (</a:t>
            </a:r>
            <a:r>
              <a:rPr lang="nl-NL" dirty="0" err="1"/>
              <a:t>Turdus</a:t>
            </a:r>
            <a:r>
              <a:rPr lang="nl-NL" dirty="0"/>
              <a:t> merula)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Merel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92</c:v>
                </c:pt>
                <c:pt idx="1">
                  <c:v>89.1</c:v>
                </c:pt>
                <c:pt idx="2">
                  <c:v>92.5</c:v>
                </c:pt>
                <c:pt idx="3">
                  <c:v>92.4</c:v>
                </c:pt>
                <c:pt idx="4">
                  <c:v>93.5</c:v>
                </c:pt>
                <c:pt idx="5">
                  <c:v>89</c:v>
                </c:pt>
                <c:pt idx="6">
                  <c:v>91</c:v>
                </c:pt>
                <c:pt idx="7">
                  <c:v>89.4</c:v>
                </c:pt>
                <c:pt idx="8">
                  <c:v>94.8</c:v>
                </c:pt>
                <c:pt idx="9">
                  <c:v>97.2</c:v>
                </c:pt>
                <c:pt idx="10">
                  <c:v>96.5</c:v>
                </c:pt>
                <c:pt idx="11">
                  <c:v>98.4</c:v>
                </c:pt>
                <c:pt idx="12">
                  <c:v>95.4</c:v>
                </c:pt>
                <c:pt idx="13">
                  <c:v>96</c:v>
                </c:pt>
                <c:pt idx="14">
                  <c:v>97.6</c:v>
                </c:pt>
                <c:pt idx="15">
                  <c:v>97.6</c:v>
                </c:pt>
                <c:pt idx="16">
                  <c:v>98.2</c:v>
                </c:pt>
                <c:pt idx="17">
                  <c:v>97.5</c:v>
                </c:pt>
                <c:pt idx="18">
                  <c:v>98.1</c:v>
                </c:pt>
                <c:pt idx="19">
                  <c:v>97.2</c:v>
                </c:pt>
                <c:pt idx="20">
                  <c:v>98.8</c:v>
                </c:pt>
                <c:pt idx="21">
                  <c:v>97.6</c:v>
                </c:pt>
                <c:pt idx="22">
                  <c:v>96.9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186048"/>
        <c:axId val="41187584"/>
      </c:barChart>
      <c:catAx>
        <c:axId val="4118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187584"/>
        <c:crosses val="autoZero"/>
        <c:auto val="1"/>
        <c:lblAlgn val="ctr"/>
        <c:lblOffset val="100"/>
        <c:noMultiLvlLbl val="0"/>
      </c:catAx>
      <c:valAx>
        <c:axId val="41187584"/>
        <c:scaling>
          <c:orientation val="minMax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186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/>
              <a:t>Pimpelmees (Parus caeruleus)</a:t>
            </a:r>
          </a:p>
          <a:p>
            <a:pPr>
              <a:defRPr/>
            </a:pPr>
            <a:r>
              <a:rPr lang="nl-NL" sz="1200"/>
              <a:t>dekkingspercentage</a:t>
            </a:r>
            <a:r>
              <a:rPr lang="nl-NL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Pimpelmees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66.900000000000006</c:v>
                </c:pt>
                <c:pt idx="1">
                  <c:v>59.3</c:v>
                </c:pt>
                <c:pt idx="2">
                  <c:v>72.599999999999994</c:v>
                </c:pt>
                <c:pt idx="3">
                  <c:v>75.599999999999994</c:v>
                </c:pt>
                <c:pt idx="4">
                  <c:v>73.7</c:v>
                </c:pt>
                <c:pt idx="5">
                  <c:v>80.599999999999994</c:v>
                </c:pt>
                <c:pt idx="6">
                  <c:v>74.7</c:v>
                </c:pt>
                <c:pt idx="7">
                  <c:v>66.099999999999994</c:v>
                </c:pt>
                <c:pt idx="8">
                  <c:v>65.400000000000006</c:v>
                </c:pt>
                <c:pt idx="9">
                  <c:v>69.099999999999994</c:v>
                </c:pt>
                <c:pt idx="10">
                  <c:v>79.400000000000006</c:v>
                </c:pt>
                <c:pt idx="11">
                  <c:v>80.7</c:v>
                </c:pt>
                <c:pt idx="12">
                  <c:v>80.599999999999994</c:v>
                </c:pt>
                <c:pt idx="13">
                  <c:v>83</c:v>
                </c:pt>
                <c:pt idx="14">
                  <c:v>84.4</c:v>
                </c:pt>
                <c:pt idx="15">
                  <c:v>82.1</c:v>
                </c:pt>
                <c:pt idx="16">
                  <c:v>86.6</c:v>
                </c:pt>
                <c:pt idx="17">
                  <c:v>84.1</c:v>
                </c:pt>
                <c:pt idx="18">
                  <c:v>88</c:v>
                </c:pt>
                <c:pt idx="19">
                  <c:v>85.8</c:v>
                </c:pt>
                <c:pt idx="20">
                  <c:v>91.2</c:v>
                </c:pt>
                <c:pt idx="21">
                  <c:v>90.2</c:v>
                </c:pt>
                <c:pt idx="22">
                  <c:v>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08064"/>
        <c:axId val="41213952"/>
      </c:barChart>
      <c:catAx>
        <c:axId val="412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213952"/>
        <c:crosses val="autoZero"/>
        <c:auto val="1"/>
        <c:lblAlgn val="ctr"/>
        <c:lblOffset val="100"/>
        <c:noMultiLvlLbl val="0"/>
      </c:catAx>
      <c:valAx>
        <c:axId val="412139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20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Putter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Carduelis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carduelis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Putter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5.5</c:v>
                </c:pt>
                <c:pt idx="1">
                  <c:v>8.1</c:v>
                </c:pt>
                <c:pt idx="2">
                  <c:v>10.199999999999999</c:v>
                </c:pt>
                <c:pt idx="3">
                  <c:v>6.7</c:v>
                </c:pt>
                <c:pt idx="4">
                  <c:v>8.3000000000000007</c:v>
                </c:pt>
                <c:pt idx="5">
                  <c:v>0.5</c:v>
                </c:pt>
                <c:pt idx="6">
                  <c:v>4.4000000000000004</c:v>
                </c:pt>
                <c:pt idx="7">
                  <c:v>2.2000000000000002</c:v>
                </c:pt>
                <c:pt idx="8">
                  <c:v>5.2</c:v>
                </c:pt>
                <c:pt idx="9">
                  <c:v>7.2</c:v>
                </c:pt>
                <c:pt idx="10">
                  <c:v>9.1999999999999993</c:v>
                </c:pt>
                <c:pt idx="11">
                  <c:v>7.1</c:v>
                </c:pt>
                <c:pt idx="12">
                  <c:v>6.9</c:v>
                </c:pt>
                <c:pt idx="13">
                  <c:v>8</c:v>
                </c:pt>
                <c:pt idx="14">
                  <c:v>4.5</c:v>
                </c:pt>
                <c:pt idx="15">
                  <c:v>12.6</c:v>
                </c:pt>
                <c:pt idx="16">
                  <c:v>14.8</c:v>
                </c:pt>
                <c:pt idx="17">
                  <c:v>11.6</c:v>
                </c:pt>
                <c:pt idx="18">
                  <c:v>9.6</c:v>
                </c:pt>
                <c:pt idx="19">
                  <c:v>11.8</c:v>
                </c:pt>
                <c:pt idx="20">
                  <c:v>13.5</c:v>
                </c:pt>
                <c:pt idx="21">
                  <c:v>9.3000000000000007</c:v>
                </c:pt>
                <c:pt idx="22">
                  <c:v>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148416"/>
        <c:axId val="41149952"/>
      </c:barChart>
      <c:catAx>
        <c:axId val="4114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149952"/>
        <c:crosses val="autoZero"/>
        <c:auto val="1"/>
        <c:lblAlgn val="ctr"/>
        <c:lblOffset val="100"/>
        <c:noMultiLvlLbl val="0"/>
      </c:catAx>
      <c:valAx>
        <c:axId val="411499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148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Ringmus (Passer montanus)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 smtClean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 smtClean="0">
                <a:solidFill>
                  <a:srgbClr val="000000"/>
                </a:solidFill>
                <a:latin typeface="Calibri"/>
              </a:rPr>
              <a:t> </a:t>
            </a:r>
            <a:endParaRPr lang="nl-NL" sz="1800" b="1" i="0" u="none" strike="noStrike" baseline="0" dirty="0">
              <a:solidFill>
                <a:srgbClr val="000000"/>
              </a:solidFill>
              <a:latin typeface="Calibri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Ringmus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</c:v>
                </c:pt>
                <c:pt idx="1">
                  <c:v>8.1</c:v>
                </c:pt>
                <c:pt idx="2">
                  <c:v>5.9</c:v>
                </c:pt>
                <c:pt idx="3">
                  <c:v>0.5</c:v>
                </c:pt>
                <c:pt idx="4">
                  <c:v>7.8</c:v>
                </c:pt>
                <c:pt idx="5">
                  <c:v>2.6</c:v>
                </c:pt>
                <c:pt idx="6">
                  <c:v>3.2</c:v>
                </c:pt>
                <c:pt idx="7">
                  <c:v>4.8</c:v>
                </c:pt>
                <c:pt idx="8">
                  <c:v>5.2</c:v>
                </c:pt>
                <c:pt idx="9">
                  <c:v>1.6</c:v>
                </c:pt>
                <c:pt idx="10">
                  <c:v>7.4</c:v>
                </c:pt>
                <c:pt idx="11">
                  <c:v>11.1</c:v>
                </c:pt>
                <c:pt idx="12">
                  <c:v>9.1999999999999993</c:v>
                </c:pt>
                <c:pt idx="13">
                  <c:v>11.4</c:v>
                </c:pt>
                <c:pt idx="14">
                  <c:v>15.5</c:v>
                </c:pt>
                <c:pt idx="15">
                  <c:v>21</c:v>
                </c:pt>
                <c:pt idx="16">
                  <c:v>16.3</c:v>
                </c:pt>
                <c:pt idx="17">
                  <c:v>17</c:v>
                </c:pt>
                <c:pt idx="18">
                  <c:v>15.1</c:v>
                </c:pt>
                <c:pt idx="19">
                  <c:v>16.7</c:v>
                </c:pt>
                <c:pt idx="20">
                  <c:v>21.9</c:v>
                </c:pt>
                <c:pt idx="21">
                  <c:v>10.9</c:v>
                </c:pt>
                <c:pt idx="22">
                  <c:v>25.2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571840"/>
        <c:axId val="41573376"/>
      </c:barChart>
      <c:catAx>
        <c:axId val="415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573376"/>
        <c:crosses val="autoZero"/>
        <c:auto val="1"/>
        <c:lblAlgn val="ctr"/>
        <c:lblOffset val="100"/>
        <c:noMultiLvlLbl val="0"/>
      </c:catAx>
      <c:valAx>
        <c:axId val="415733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571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Roodborst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Erithacus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rubecula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</a:p>
        </c:rich>
      </c:tx>
      <c:layout>
        <c:manualLayout>
          <c:xMode val="edge"/>
          <c:yMode val="edge"/>
          <c:x val="0.23639683974507883"/>
          <c:y val="2.788507829614373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Roodborst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81</c:v>
                </c:pt>
                <c:pt idx="1">
                  <c:v>65.900000000000006</c:v>
                </c:pt>
                <c:pt idx="2">
                  <c:v>68.8</c:v>
                </c:pt>
                <c:pt idx="3">
                  <c:v>80.400000000000006</c:v>
                </c:pt>
                <c:pt idx="4">
                  <c:v>95.1</c:v>
                </c:pt>
                <c:pt idx="5">
                  <c:v>81.7</c:v>
                </c:pt>
                <c:pt idx="6">
                  <c:v>74.099999999999994</c:v>
                </c:pt>
                <c:pt idx="7">
                  <c:v>50.2</c:v>
                </c:pt>
                <c:pt idx="8">
                  <c:v>85.9</c:v>
                </c:pt>
                <c:pt idx="9">
                  <c:v>78.7</c:v>
                </c:pt>
                <c:pt idx="10">
                  <c:v>82.1</c:v>
                </c:pt>
                <c:pt idx="11">
                  <c:v>87.1</c:v>
                </c:pt>
                <c:pt idx="12">
                  <c:v>86.2</c:v>
                </c:pt>
                <c:pt idx="13">
                  <c:v>78.7</c:v>
                </c:pt>
                <c:pt idx="14">
                  <c:v>88</c:v>
                </c:pt>
                <c:pt idx="15">
                  <c:v>81.900000000000006</c:v>
                </c:pt>
                <c:pt idx="16">
                  <c:v>93.3</c:v>
                </c:pt>
                <c:pt idx="17">
                  <c:v>93</c:v>
                </c:pt>
                <c:pt idx="18">
                  <c:v>85.9</c:v>
                </c:pt>
                <c:pt idx="19">
                  <c:v>86.7</c:v>
                </c:pt>
                <c:pt idx="20">
                  <c:v>88.7</c:v>
                </c:pt>
                <c:pt idx="21">
                  <c:v>82</c:v>
                </c:pt>
                <c:pt idx="22">
                  <c:v>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43008"/>
        <c:axId val="41644800"/>
      </c:barChart>
      <c:catAx>
        <c:axId val="4164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644800"/>
        <c:crosses val="autoZero"/>
        <c:auto val="1"/>
        <c:lblAlgn val="ctr"/>
        <c:lblOffset val="100"/>
        <c:noMultiLvlLbl val="0"/>
      </c:catAx>
      <c:valAx>
        <c:axId val="416448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643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Sperwer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Accipiter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nisus)</a:t>
            </a:r>
          </a:p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>
        <c:manualLayout>
          <c:xMode val="edge"/>
          <c:yMode val="edge"/>
          <c:x val="0.29309778526137259"/>
          <c:y val="2.583865325505143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Sperwer!$B$1:$B$2</c:f>
              <c:strCache>
                <c:ptCount val="1"/>
                <c:pt idx="0">
                  <c:v>Sperwer dp</c:v>
                </c:pt>
              </c:strCache>
            </c:strRef>
          </c:tx>
          <c:invertIfNegative val="0"/>
          <c:cat>
            <c:strRef>
              <c:f>Sperwer!$A$4:$A$26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Sperwer!$B$4:$B$26</c:f>
              <c:numCache>
                <c:formatCode>0.0</c:formatCode>
                <c:ptCount val="23"/>
                <c:pt idx="0">
                  <c:v>4.9000000000000004</c:v>
                </c:pt>
                <c:pt idx="1">
                  <c:v>1.4</c:v>
                </c:pt>
                <c:pt idx="2">
                  <c:v>9.1</c:v>
                </c:pt>
                <c:pt idx="3">
                  <c:v>4.8</c:v>
                </c:pt>
                <c:pt idx="4">
                  <c:v>3.2</c:v>
                </c:pt>
                <c:pt idx="5">
                  <c:v>5.2</c:v>
                </c:pt>
                <c:pt idx="6">
                  <c:v>3.8</c:v>
                </c:pt>
                <c:pt idx="7">
                  <c:v>4.8</c:v>
                </c:pt>
                <c:pt idx="8">
                  <c:v>4.5999999999999996</c:v>
                </c:pt>
                <c:pt idx="9">
                  <c:v>7.6</c:v>
                </c:pt>
                <c:pt idx="10">
                  <c:v>5.8</c:v>
                </c:pt>
                <c:pt idx="11">
                  <c:v>9.8000000000000007</c:v>
                </c:pt>
                <c:pt idx="12">
                  <c:v>4.9000000000000004</c:v>
                </c:pt>
                <c:pt idx="13">
                  <c:v>3.5</c:v>
                </c:pt>
                <c:pt idx="14">
                  <c:v>8.5</c:v>
                </c:pt>
                <c:pt idx="15">
                  <c:v>10.4</c:v>
                </c:pt>
                <c:pt idx="16">
                  <c:v>9.6</c:v>
                </c:pt>
                <c:pt idx="17">
                  <c:v>12</c:v>
                </c:pt>
                <c:pt idx="18">
                  <c:v>14.1</c:v>
                </c:pt>
                <c:pt idx="19">
                  <c:v>14.9</c:v>
                </c:pt>
                <c:pt idx="20">
                  <c:v>12.3</c:v>
                </c:pt>
                <c:pt idx="21">
                  <c:v>15.9</c:v>
                </c:pt>
                <c:pt idx="22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67680"/>
        <c:axId val="41769216"/>
      </c:barChart>
      <c:catAx>
        <c:axId val="417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769216"/>
        <c:crosses val="autoZero"/>
        <c:auto val="1"/>
        <c:lblAlgn val="ctr"/>
        <c:lblOffset val="100"/>
        <c:noMultiLvlLbl val="0"/>
      </c:catAx>
      <c:valAx>
        <c:axId val="4176921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767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sz="1800" dirty="0"/>
              <a:t>Ekster (Pica pica)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Ekster!$B$1:$B$2</c:f>
              <c:strCache>
                <c:ptCount val="1"/>
                <c:pt idx="0">
                  <c:v>Ekster dp</c:v>
                </c:pt>
              </c:strCache>
            </c:strRef>
          </c:tx>
          <c:invertIfNegative val="0"/>
          <c:cat>
            <c:strRef>
              <c:f>Ekster!$A$4:$A$26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Ekster!$B$4:$B$26</c:f>
              <c:numCache>
                <c:formatCode>General</c:formatCode>
                <c:ptCount val="23"/>
                <c:pt idx="0">
                  <c:v>71.8</c:v>
                </c:pt>
                <c:pt idx="1">
                  <c:v>69.2</c:v>
                </c:pt>
                <c:pt idx="2">
                  <c:v>72</c:v>
                </c:pt>
                <c:pt idx="3">
                  <c:v>81.3</c:v>
                </c:pt>
                <c:pt idx="4">
                  <c:v>71.900000000000006</c:v>
                </c:pt>
                <c:pt idx="5">
                  <c:v>81.7</c:v>
                </c:pt>
                <c:pt idx="6">
                  <c:v>77.099999999999994</c:v>
                </c:pt>
                <c:pt idx="7">
                  <c:v>76.2</c:v>
                </c:pt>
                <c:pt idx="8">
                  <c:v>76.099999999999994</c:v>
                </c:pt>
                <c:pt idx="9">
                  <c:v>73.900000000000006</c:v>
                </c:pt>
                <c:pt idx="10">
                  <c:v>77.8</c:v>
                </c:pt>
                <c:pt idx="11">
                  <c:v>83.1</c:v>
                </c:pt>
                <c:pt idx="12">
                  <c:v>84.9</c:v>
                </c:pt>
                <c:pt idx="13">
                  <c:v>84.6</c:v>
                </c:pt>
                <c:pt idx="14">
                  <c:v>87.5</c:v>
                </c:pt>
                <c:pt idx="15">
                  <c:v>91.2</c:v>
                </c:pt>
                <c:pt idx="16">
                  <c:v>87.5</c:v>
                </c:pt>
                <c:pt idx="17">
                  <c:v>89.2</c:v>
                </c:pt>
                <c:pt idx="18">
                  <c:v>86.6</c:v>
                </c:pt>
                <c:pt idx="19">
                  <c:v>92.3</c:v>
                </c:pt>
                <c:pt idx="20">
                  <c:v>92.6</c:v>
                </c:pt>
                <c:pt idx="21">
                  <c:v>95.2</c:v>
                </c:pt>
                <c:pt idx="22">
                  <c:v>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83712"/>
        <c:axId val="90085248"/>
      </c:barChart>
      <c:catAx>
        <c:axId val="9008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085248"/>
        <c:crosses val="autoZero"/>
        <c:auto val="1"/>
        <c:lblAlgn val="ctr"/>
        <c:lblOffset val="100"/>
        <c:noMultiLvlLbl val="0"/>
      </c:catAx>
      <c:valAx>
        <c:axId val="90085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083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Spreeuw (</a:t>
            </a:r>
            <a:r>
              <a:rPr lang="nl-NL" dirty="0" err="1"/>
              <a:t>Sturnus</a:t>
            </a:r>
            <a:r>
              <a:rPr lang="nl-NL" dirty="0"/>
              <a:t> vulgaris)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>
        <c:manualLayout>
          <c:xMode val="edge"/>
          <c:yMode val="edge"/>
          <c:x val="0.23525630990496005"/>
          <c:y val="2.573129338905363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Spreeuw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66.3</c:v>
                </c:pt>
                <c:pt idx="1">
                  <c:v>90.5</c:v>
                </c:pt>
                <c:pt idx="2">
                  <c:v>80.599999999999994</c:v>
                </c:pt>
                <c:pt idx="3">
                  <c:v>88</c:v>
                </c:pt>
                <c:pt idx="4">
                  <c:v>73.7</c:v>
                </c:pt>
                <c:pt idx="5">
                  <c:v>92.1</c:v>
                </c:pt>
                <c:pt idx="6">
                  <c:v>93.4</c:v>
                </c:pt>
                <c:pt idx="7">
                  <c:v>87.7</c:v>
                </c:pt>
                <c:pt idx="8">
                  <c:v>75.8</c:v>
                </c:pt>
                <c:pt idx="9">
                  <c:v>77.099999999999994</c:v>
                </c:pt>
                <c:pt idx="10">
                  <c:v>86.8</c:v>
                </c:pt>
                <c:pt idx="11">
                  <c:v>51.6</c:v>
                </c:pt>
                <c:pt idx="12">
                  <c:v>61.6</c:v>
                </c:pt>
                <c:pt idx="13">
                  <c:v>83.2</c:v>
                </c:pt>
                <c:pt idx="14">
                  <c:v>77.3</c:v>
                </c:pt>
                <c:pt idx="15">
                  <c:v>79.2</c:v>
                </c:pt>
                <c:pt idx="16">
                  <c:v>83.4</c:v>
                </c:pt>
                <c:pt idx="17">
                  <c:v>82.2</c:v>
                </c:pt>
                <c:pt idx="18">
                  <c:v>80.3</c:v>
                </c:pt>
                <c:pt idx="19">
                  <c:v>55.7</c:v>
                </c:pt>
                <c:pt idx="20">
                  <c:v>60.2</c:v>
                </c:pt>
                <c:pt idx="21">
                  <c:v>30.2</c:v>
                </c:pt>
                <c:pt idx="22">
                  <c:v>58.7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01984"/>
        <c:axId val="41807872"/>
      </c:barChart>
      <c:catAx>
        <c:axId val="4180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807872"/>
        <c:crosses val="autoZero"/>
        <c:auto val="1"/>
        <c:lblAlgn val="ctr"/>
        <c:lblOffset val="100"/>
        <c:noMultiLvlLbl val="0"/>
      </c:catAx>
      <c:valAx>
        <c:axId val="418078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801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Staartmees (</a:t>
            </a:r>
            <a:r>
              <a:rPr lang="nl-NL" dirty="0" err="1"/>
              <a:t>Aegithalos</a:t>
            </a:r>
            <a:r>
              <a:rPr lang="nl-NL" dirty="0"/>
              <a:t> </a:t>
            </a:r>
            <a:r>
              <a:rPr lang="nl-NL" dirty="0" err="1"/>
              <a:t>caudatus</a:t>
            </a:r>
            <a:r>
              <a:rPr lang="nl-NL" dirty="0"/>
              <a:t>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>
        <c:manualLayout>
          <c:xMode val="edge"/>
          <c:yMode val="edge"/>
          <c:x val="0.19693957928598524"/>
          <c:y val="2.594601312104922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Staartmees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11.7</c:v>
                </c:pt>
                <c:pt idx="1">
                  <c:v>24.6</c:v>
                </c:pt>
                <c:pt idx="2">
                  <c:v>19.899999999999999</c:v>
                </c:pt>
                <c:pt idx="3">
                  <c:v>31.1</c:v>
                </c:pt>
                <c:pt idx="4">
                  <c:v>24.4</c:v>
                </c:pt>
                <c:pt idx="5">
                  <c:v>19.399999999999999</c:v>
                </c:pt>
                <c:pt idx="6">
                  <c:v>15.1</c:v>
                </c:pt>
                <c:pt idx="7">
                  <c:v>12.3</c:v>
                </c:pt>
                <c:pt idx="8">
                  <c:v>18</c:v>
                </c:pt>
                <c:pt idx="9">
                  <c:v>18.100000000000001</c:v>
                </c:pt>
                <c:pt idx="10">
                  <c:v>18.3</c:v>
                </c:pt>
                <c:pt idx="11">
                  <c:v>33.299999999999997</c:v>
                </c:pt>
                <c:pt idx="12">
                  <c:v>37.9</c:v>
                </c:pt>
                <c:pt idx="13">
                  <c:v>34</c:v>
                </c:pt>
                <c:pt idx="14">
                  <c:v>32.799999999999997</c:v>
                </c:pt>
                <c:pt idx="15">
                  <c:v>35.299999999999997</c:v>
                </c:pt>
                <c:pt idx="16">
                  <c:v>41.4</c:v>
                </c:pt>
                <c:pt idx="17">
                  <c:v>27.1</c:v>
                </c:pt>
                <c:pt idx="18">
                  <c:v>28.1</c:v>
                </c:pt>
                <c:pt idx="19">
                  <c:v>24.5</c:v>
                </c:pt>
                <c:pt idx="20">
                  <c:v>27.8</c:v>
                </c:pt>
                <c:pt idx="21">
                  <c:v>22</c:v>
                </c:pt>
                <c:pt idx="22">
                  <c:v>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34144"/>
        <c:axId val="41735680"/>
      </c:barChart>
      <c:catAx>
        <c:axId val="4173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735680"/>
        <c:crosses val="autoZero"/>
        <c:auto val="1"/>
        <c:lblAlgn val="ctr"/>
        <c:lblOffset val="100"/>
        <c:noMultiLvlLbl val="0"/>
      </c:catAx>
      <c:valAx>
        <c:axId val="4173568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73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Turkse Tortel (</a:t>
            </a:r>
            <a:r>
              <a:rPr lang="nl-NL" dirty="0" err="1"/>
              <a:t>Streptopelia</a:t>
            </a:r>
            <a:r>
              <a:rPr lang="nl-NL" baseline="0" dirty="0"/>
              <a:t> </a:t>
            </a:r>
            <a:r>
              <a:rPr lang="nl-NL" baseline="0" dirty="0" err="1"/>
              <a:t>decaocto</a:t>
            </a:r>
            <a:r>
              <a:rPr lang="nl-NL" baseline="0" dirty="0"/>
              <a:t>)</a:t>
            </a:r>
            <a:endParaRPr lang="nl-NL" dirty="0"/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Turkse Tortel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5.8</c:v>
                </c:pt>
                <c:pt idx="7">
                  <c:v>2.5</c:v>
                </c:pt>
                <c:pt idx="8">
                  <c:v>10.8</c:v>
                </c:pt>
                <c:pt idx="9">
                  <c:v>13.9</c:v>
                </c:pt>
                <c:pt idx="10">
                  <c:v>9.5</c:v>
                </c:pt>
                <c:pt idx="11">
                  <c:v>35.9</c:v>
                </c:pt>
                <c:pt idx="12">
                  <c:v>36.299999999999997</c:v>
                </c:pt>
                <c:pt idx="13">
                  <c:v>51.1</c:v>
                </c:pt>
                <c:pt idx="14">
                  <c:v>74.400000000000006</c:v>
                </c:pt>
                <c:pt idx="15">
                  <c:v>71.5</c:v>
                </c:pt>
                <c:pt idx="16">
                  <c:v>77.099999999999994</c:v>
                </c:pt>
                <c:pt idx="17">
                  <c:v>81.2</c:v>
                </c:pt>
                <c:pt idx="18">
                  <c:v>90.6</c:v>
                </c:pt>
                <c:pt idx="19">
                  <c:v>79.3</c:v>
                </c:pt>
                <c:pt idx="20">
                  <c:v>73</c:v>
                </c:pt>
                <c:pt idx="21">
                  <c:v>80.599999999999994</c:v>
                </c:pt>
                <c:pt idx="22">
                  <c:v>70.2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62656"/>
        <c:axId val="41864192"/>
      </c:barChart>
      <c:catAx>
        <c:axId val="4186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864192"/>
        <c:crosses val="autoZero"/>
        <c:auto val="1"/>
        <c:lblAlgn val="ctr"/>
        <c:lblOffset val="100"/>
        <c:noMultiLvlLbl val="0"/>
      </c:catAx>
      <c:valAx>
        <c:axId val="418641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862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Vink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Fringilla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coelebs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 </a:t>
            </a:r>
          </a:p>
        </c:rich>
      </c:tx>
      <c:layout>
        <c:manualLayout>
          <c:xMode val="edge"/>
          <c:yMode val="edge"/>
          <c:x val="0.31866080536506047"/>
          <c:y val="2.788507829614373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Vink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66.900000000000006</c:v>
                </c:pt>
                <c:pt idx="1">
                  <c:v>72</c:v>
                </c:pt>
                <c:pt idx="2">
                  <c:v>72</c:v>
                </c:pt>
                <c:pt idx="3">
                  <c:v>74.2</c:v>
                </c:pt>
                <c:pt idx="4">
                  <c:v>82.5</c:v>
                </c:pt>
                <c:pt idx="5">
                  <c:v>81.099999999999994</c:v>
                </c:pt>
                <c:pt idx="6">
                  <c:v>70.5</c:v>
                </c:pt>
                <c:pt idx="7">
                  <c:v>79.7</c:v>
                </c:pt>
                <c:pt idx="8">
                  <c:v>57.8</c:v>
                </c:pt>
                <c:pt idx="9">
                  <c:v>77.099999999999994</c:v>
                </c:pt>
                <c:pt idx="10">
                  <c:v>77.5</c:v>
                </c:pt>
                <c:pt idx="11">
                  <c:v>81.5</c:v>
                </c:pt>
                <c:pt idx="12">
                  <c:v>76.5</c:v>
                </c:pt>
                <c:pt idx="13">
                  <c:v>79.3</c:v>
                </c:pt>
                <c:pt idx="14">
                  <c:v>83.7</c:v>
                </c:pt>
                <c:pt idx="15">
                  <c:v>85.9</c:v>
                </c:pt>
                <c:pt idx="16">
                  <c:v>91.1</c:v>
                </c:pt>
                <c:pt idx="17">
                  <c:v>89</c:v>
                </c:pt>
                <c:pt idx="18">
                  <c:v>87.8</c:v>
                </c:pt>
                <c:pt idx="19">
                  <c:v>82</c:v>
                </c:pt>
                <c:pt idx="20">
                  <c:v>87.5</c:v>
                </c:pt>
                <c:pt idx="21">
                  <c:v>75.900000000000006</c:v>
                </c:pt>
                <c:pt idx="22">
                  <c:v>81.400000000000006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94016"/>
        <c:axId val="41495552"/>
      </c:barChart>
      <c:catAx>
        <c:axId val="4149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495552"/>
        <c:crosses val="autoZero"/>
        <c:auto val="1"/>
        <c:lblAlgn val="ctr"/>
        <c:lblOffset val="100"/>
        <c:noMultiLvlLbl val="0"/>
      </c:catAx>
      <c:valAx>
        <c:axId val="414955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1494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Winterkoning (Troglodytes troglodytes)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>
        <c:manualLayout>
          <c:xMode val="edge"/>
          <c:yMode val="edge"/>
          <c:x val="0.21195144356955381"/>
          <c:y val="3.677914031237898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Winterkoning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31.3</c:v>
                </c:pt>
                <c:pt idx="1">
                  <c:v>49.3</c:v>
                </c:pt>
                <c:pt idx="2">
                  <c:v>34.9</c:v>
                </c:pt>
                <c:pt idx="3">
                  <c:v>49.3</c:v>
                </c:pt>
                <c:pt idx="4">
                  <c:v>32.299999999999997</c:v>
                </c:pt>
                <c:pt idx="5">
                  <c:v>28.3</c:v>
                </c:pt>
                <c:pt idx="6">
                  <c:v>15.7</c:v>
                </c:pt>
                <c:pt idx="7">
                  <c:v>19.399999999999999</c:v>
                </c:pt>
                <c:pt idx="8">
                  <c:v>30.1</c:v>
                </c:pt>
                <c:pt idx="9">
                  <c:v>32.5</c:v>
                </c:pt>
                <c:pt idx="10">
                  <c:v>33.799999999999997</c:v>
                </c:pt>
                <c:pt idx="11">
                  <c:v>34.9</c:v>
                </c:pt>
                <c:pt idx="12">
                  <c:v>43.5</c:v>
                </c:pt>
                <c:pt idx="13">
                  <c:v>34</c:v>
                </c:pt>
                <c:pt idx="14">
                  <c:v>29.3</c:v>
                </c:pt>
                <c:pt idx="15">
                  <c:v>33.1</c:v>
                </c:pt>
                <c:pt idx="16">
                  <c:v>40.299999999999997</c:v>
                </c:pt>
                <c:pt idx="17">
                  <c:v>40.6</c:v>
                </c:pt>
                <c:pt idx="18">
                  <c:v>27.3</c:v>
                </c:pt>
                <c:pt idx="19">
                  <c:v>27.9</c:v>
                </c:pt>
                <c:pt idx="20">
                  <c:v>32.4</c:v>
                </c:pt>
                <c:pt idx="21">
                  <c:v>21.5</c:v>
                </c:pt>
                <c:pt idx="22">
                  <c:v>35.1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668416"/>
        <c:axId val="42733952"/>
      </c:barChart>
      <c:catAx>
        <c:axId val="4266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2733952"/>
        <c:crosses val="autoZero"/>
        <c:auto val="1"/>
        <c:lblAlgn val="ctr"/>
        <c:lblOffset val="100"/>
        <c:noMultiLvlLbl val="0"/>
      </c:catAx>
      <c:valAx>
        <c:axId val="427339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2668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Zanglijster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Turdus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philomelos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>
        <c:manualLayout>
          <c:xMode val="edge"/>
          <c:yMode val="edge"/>
          <c:x val="0.2132206044566477"/>
          <c:y val="2.570987189890293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Zanglijster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0.6</c:v>
                </c:pt>
                <c:pt idx="1">
                  <c:v>3.3</c:v>
                </c:pt>
                <c:pt idx="2">
                  <c:v>7.5</c:v>
                </c:pt>
                <c:pt idx="3">
                  <c:v>16.7</c:v>
                </c:pt>
                <c:pt idx="4">
                  <c:v>8.8000000000000007</c:v>
                </c:pt>
                <c:pt idx="5">
                  <c:v>3.7</c:v>
                </c:pt>
                <c:pt idx="6">
                  <c:v>2.4</c:v>
                </c:pt>
                <c:pt idx="7">
                  <c:v>0</c:v>
                </c:pt>
                <c:pt idx="8">
                  <c:v>14.4</c:v>
                </c:pt>
                <c:pt idx="9">
                  <c:v>10</c:v>
                </c:pt>
                <c:pt idx="10">
                  <c:v>8.8000000000000007</c:v>
                </c:pt>
                <c:pt idx="11">
                  <c:v>8.5</c:v>
                </c:pt>
                <c:pt idx="12">
                  <c:v>11</c:v>
                </c:pt>
                <c:pt idx="13">
                  <c:v>13.8</c:v>
                </c:pt>
                <c:pt idx="14">
                  <c:v>5.9</c:v>
                </c:pt>
                <c:pt idx="15">
                  <c:v>12.4</c:v>
                </c:pt>
                <c:pt idx="16">
                  <c:v>17</c:v>
                </c:pt>
                <c:pt idx="17">
                  <c:v>24.6</c:v>
                </c:pt>
                <c:pt idx="18">
                  <c:v>20.399999999999999</c:v>
                </c:pt>
                <c:pt idx="19">
                  <c:v>15.8</c:v>
                </c:pt>
                <c:pt idx="20">
                  <c:v>17.7</c:v>
                </c:pt>
                <c:pt idx="21">
                  <c:v>4</c:v>
                </c:pt>
                <c:pt idx="22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196800"/>
        <c:axId val="43199104"/>
      </c:barChart>
      <c:catAx>
        <c:axId val="431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199104"/>
        <c:crosses val="autoZero"/>
        <c:auto val="1"/>
        <c:lblAlgn val="ctr"/>
        <c:lblOffset val="100"/>
        <c:noMultiLvlLbl val="0"/>
      </c:catAx>
      <c:valAx>
        <c:axId val="4319910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196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Zwartkop (Sylvia atricapilla)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>
        <c:manualLayout>
          <c:xMode val="edge"/>
          <c:yMode val="edge"/>
          <c:x val="0.2512628726938248"/>
          <c:y val="2.570987189890293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Zwartkop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0.6</c:v>
                </c:pt>
                <c:pt idx="1">
                  <c:v>0.5</c:v>
                </c:pt>
                <c:pt idx="2">
                  <c:v>1.1000000000000001</c:v>
                </c:pt>
                <c:pt idx="3">
                  <c:v>0.5</c:v>
                </c:pt>
                <c:pt idx="4">
                  <c:v>5.5</c:v>
                </c:pt>
                <c:pt idx="5">
                  <c:v>0.5</c:v>
                </c:pt>
                <c:pt idx="6">
                  <c:v>4.8</c:v>
                </c:pt>
                <c:pt idx="7">
                  <c:v>2.6</c:v>
                </c:pt>
                <c:pt idx="8">
                  <c:v>8.5</c:v>
                </c:pt>
                <c:pt idx="9">
                  <c:v>2</c:v>
                </c:pt>
                <c:pt idx="10">
                  <c:v>0.6</c:v>
                </c:pt>
                <c:pt idx="11">
                  <c:v>0.5</c:v>
                </c:pt>
                <c:pt idx="12">
                  <c:v>1.3</c:v>
                </c:pt>
                <c:pt idx="13">
                  <c:v>4.5</c:v>
                </c:pt>
                <c:pt idx="14">
                  <c:v>3.5</c:v>
                </c:pt>
                <c:pt idx="15">
                  <c:v>3.1</c:v>
                </c:pt>
                <c:pt idx="16">
                  <c:v>7.7</c:v>
                </c:pt>
                <c:pt idx="17">
                  <c:v>2.7</c:v>
                </c:pt>
                <c:pt idx="18">
                  <c:v>4.3</c:v>
                </c:pt>
                <c:pt idx="19">
                  <c:v>0</c:v>
                </c:pt>
                <c:pt idx="20">
                  <c:v>1.9</c:v>
                </c:pt>
                <c:pt idx="21">
                  <c:v>0.8</c:v>
                </c:pt>
                <c:pt idx="22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52352"/>
        <c:axId val="44460288"/>
      </c:barChart>
      <c:catAx>
        <c:axId val="4325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4460288"/>
        <c:crosses val="autoZero"/>
        <c:auto val="1"/>
        <c:lblAlgn val="ctr"/>
        <c:lblOffset val="100"/>
        <c:noMultiLvlLbl val="0"/>
      </c:catAx>
      <c:valAx>
        <c:axId val="444602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252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Gaai (</a:t>
            </a:r>
            <a:r>
              <a:rPr lang="nl-NL" dirty="0" err="1"/>
              <a:t>Garrulus</a:t>
            </a:r>
            <a:r>
              <a:rPr lang="nl-NL" dirty="0"/>
              <a:t> </a:t>
            </a:r>
            <a:r>
              <a:rPr lang="nl-NL" dirty="0" err="1"/>
              <a:t>glandarius</a:t>
            </a:r>
            <a:r>
              <a:rPr lang="nl-NL" dirty="0"/>
              <a:t>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Gaai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0.9</c:v>
                </c:pt>
                <c:pt idx="4">
                  <c:v>4.0999999999999996</c:v>
                </c:pt>
                <c:pt idx="5">
                  <c:v>5.8</c:v>
                </c:pt>
                <c:pt idx="6">
                  <c:v>1.3</c:v>
                </c:pt>
                <c:pt idx="7">
                  <c:v>1.8</c:v>
                </c:pt>
                <c:pt idx="8">
                  <c:v>0.3</c:v>
                </c:pt>
                <c:pt idx="9">
                  <c:v>9.6</c:v>
                </c:pt>
                <c:pt idx="10">
                  <c:v>5.5</c:v>
                </c:pt>
                <c:pt idx="11">
                  <c:v>19.8</c:v>
                </c:pt>
                <c:pt idx="12">
                  <c:v>12</c:v>
                </c:pt>
                <c:pt idx="13">
                  <c:v>14.9</c:v>
                </c:pt>
                <c:pt idx="14">
                  <c:v>9.3000000000000007</c:v>
                </c:pt>
                <c:pt idx="15">
                  <c:v>38</c:v>
                </c:pt>
                <c:pt idx="16">
                  <c:v>33.6</c:v>
                </c:pt>
                <c:pt idx="17">
                  <c:v>36.200000000000003</c:v>
                </c:pt>
                <c:pt idx="18">
                  <c:v>45.1</c:v>
                </c:pt>
                <c:pt idx="19">
                  <c:v>46.4</c:v>
                </c:pt>
                <c:pt idx="20">
                  <c:v>44.9</c:v>
                </c:pt>
                <c:pt idx="21">
                  <c:v>29.7</c:v>
                </c:pt>
                <c:pt idx="22">
                  <c:v>35.4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8825472"/>
        <c:axId val="48827008"/>
      </c:barChart>
      <c:catAx>
        <c:axId val="4882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827008"/>
        <c:crosses val="autoZero"/>
        <c:auto val="1"/>
        <c:lblAlgn val="ctr"/>
        <c:lblOffset val="100"/>
        <c:noMultiLvlLbl val="0"/>
      </c:catAx>
      <c:valAx>
        <c:axId val="48827008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48825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Goudhaan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Regulus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regulus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Goudhaan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General</c:formatCode>
                <c:ptCount val="23"/>
                <c:pt idx="0">
                  <c:v>23.9</c:v>
                </c:pt>
                <c:pt idx="1">
                  <c:v>8.5</c:v>
                </c:pt>
                <c:pt idx="2">
                  <c:v>9.6999999999999993</c:v>
                </c:pt>
                <c:pt idx="3">
                  <c:v>14.5</c:v>
                </c:pt>
                <c:pt idx="4">
                  <c:v>1.8</c:v>
                </c:pt>
                <c:pt idx="5">
                  <c:v>3.7</c:v>
                </c:pt>
                <c:pt idx="6">
                  <c:v>4.8</c:v>
                </c:pt>
                <c:pt idx="7">
                  <c:v>3.1</c:v>
                </c:pt>
                <c:pt idx="8">
                  <c:v>9.5</c:v>
                </c:pt>
                <c:pt idx="9">
                  <c:v>7.6</c:v>
                </c:pt>
                <c:pt idx="10">
                  <c:v>1.9</c:v>
                </c:pt>
                <c:pt idx="11">
                  <c:v>13.2</c:v>
                </c:pt>
                <c:pt idx="12">
                  <c:v>5.6</c:v>
                </c:pt>
                <c:pt idx="13">
                  <c:v>10.9</c:v>
                </c:pt>
                <c:pt idx="14">
                  <c:v>8.5</c:v>
                </c:pt>
                <c:pt idx="15">
                  <c:v>11.5</c:v>
                </c:pt>
                <c:pt idx="16">
                  <c:v>10.7</c:v>
                </c:pt>
                <c:pt idx="17">
                  <c:v>5.8</c:v>
                </c:pt>
                <c:pt idx="18">
                  <c:v>5</c:v>
                </c:pt>
                <c:pt idx="19">
                  <c:v>0</c:v>
                </c:pt>
                <c:pt idx="20">
                  <c:v>6.6</c:v>
                </c:pt>
                <c:pt idx="21">
                  <c:v>1.9</c:v>
                </c:pt>
                <c:pt idx="22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727424"/>
        <c:axId val="37900672"/>
      </c:barChart>
      <c:catAx>
        <c:axId val="3672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37900672"/>
        <c:crosses val="autoZero"/>
        <c:auto val="1"/>
        <c:lblAlgn val="ctr"/>
        <c:lblOffset val="100"/>
        <c:noMultiLvlLbl val="0"/>
      </c:catAx>
      <c:valAx>
        <c:axId val="379006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36727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Groenling (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Carduelis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nl-NL" sz="1800" b="1" i="0" u="none" strike="noStrike" baseline="0" dirty="0" err="1">
                <a:solidFill>
                  <a:srgbClr val="000000"/>
                </a:solidFill>
                <a:latin typeface="+mn-lt"/>
              </a:rPr>
              <a:t>chloris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)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sz="1200" b="1" i="0" u="none" strike="noStrike" baseline="0" dirty="0">
                <a:solidFill>
                  <a:srgbClr val="000000"/>
                </a:solidFill>
                <a:latin typeface="+mn-lt"/>
              </a:rPr>
              <a:t>dekkingspercentage</a:t>
            </a:r>
            <a:r>
              <a:rPr lang="nl-NL" sz="1800" b="1" i="0" u="none" strike="noStrike" baseline="0" dirty="0">
                <a:solidFill>
                  <a:srgbClr val="000000"/>
                </a:solidFill>
                <a:latin typeface="Calibri"/>
              </a:rPr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Groenling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General</c:formatCode>
                <c:ptCount val="23"/>
                <c:pt idx="0">
                  <c:v>41.1</c:v>
                </c:pt>
                <c:pt idx="1">
                  <c:v>52.6</c:v>
                </c:pt>
                <c:pt idx="2">
                  <c:v>45.7</c:v>
                </c:pt>
                <c:pt idx="3">
                  <c:v>45.9</c:v>
                </c:pt>
                <c:pt idx="4">
                  <c:v>55.3</c:v>
                </c:pt>
                <c:pt idx="5">
                  <c:v>56</c:v>
                </c:pt>
                <c:pt idx="6">
                  <c:v>43.4</c:v>
                </c:pt>
                <c:pt idx="7">
                  <c:v>35.700000000000003</c:v>
                </c:pt>
                <c:pt idx="8">
                  <c:v>37.299999999999997</c:v>
                </c:pt>
                <c:pt idx="9">
                  <c:v>51.4</c:v>
                </c:pt>
                <c:pt idx="10">
                  <c:v>42.4</c:v>
                </c:pt>
                <c:pt idx="11">
                  <c:v>40.200000000000003</c:v>
                </c:pt>
                <c:pt idx="12">
                  <c:v>41.4</c:v>
                </c:pt>
                <c:pt idx="13">
                  <c:v>43.6</c:v>
                </c:pt>
                <c:pt idx="14">
                  <c:v>44.3</c:v>
                </c:pt>
                <c:pt idx="15">
                  <c:v>42.2</c:v>
                </c:pt>
                <c:pt idx="16">
                  <c:v>44.5</c:v>
                </c:pt>
                <c:pt idx="17">
                  <c:v>43.5</c:v>
                </c:pt>
                <c:pt idx="18">
                  <c:v>50.6</c:v>
                </c:pt>
                <c:pt idx="19">
                  <c:v>45.5</c:v>
                </c:pt>
                <c:pt idx="20">
                  <c:v>47.9</c:v>
                </c:pt>
                <c:pt idx="21">
                  <c:v>41.6</c:v>
                </c:pt>
                <c:pt idx="22">
                  <c:v>41.9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746368"/>
        <c:axId val="36747904"/>
      </c:barChart>
      <c:catAx>
        <c:axId val="3674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36747904"/>
        <c:crosses val="autoZero"/>
        <c:auto val="1"/>
        <c:lblAlgn val="ctr"/>
        <c:lblOffset val="100"/>
        <c:noMultiLvlLbl val="0"/>
      </c:catAx>
      <c:valAx>
        <c:axId val="36747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36746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Grote bonte specht (</a:t>
            </a:r>
            <a:r>
              <a:rPr lang="nl-NL" dirty="0" err="1"/>
              <a:t>Dendrocopos</a:t>
            </a:r>
            <a:r>
              <a:rPr lang="nl-NL" dirty="0"/>
              <a:t> major)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'GB Specht'!$B$1:$B$2</c:f>
              <c:strCache>
                <c:ptCount val="1"/>
                <c:pt idx="0">
                  <c:v>Grote bonte specht dp</c:v>
                </c:pt>
              </c:strCache>
            </c:strRef>
          </c:tx>
          <c:invertIfNegative val="0"/>
          <c:cat>
            <c:strRef>
              <c:f>'GB Specht'!$A$4:$A$26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'GB Specht'!$B$4:$B$26</c:f>
              <c:numCache>
                <c:formatCode>0.0</c:formatCode>
                <c:ptCount val="23"/>
                <c:pt idx="0">
                  <c:v>0</c:v>
                </c:pt>
                <c:pt idx="1">
                  <c:v>1.9</c:v>
                </c:pt>
                <c:pt idx="2">
                  <c:v>4.8</c:v>
                </c:pt>
                <c:pt idx="3">
                  <c:v>0.5</c:v>
                </c:pt>
                <c:pt idx="4">
                  <c:v>4.5999999999999996</c:v>
                </c:pt>
                <c:pt idx="5">
                  <c:v>11</c:v>
                </c:pt>
                <c:pt idx="6">
                  <c:v>0</c:v>
                </c:pt>
                <c:pt idx="7">
                  <c:v>2.2000000000000002</c:v>
                </c:pt>
                <c:pt idx="8">
                  <c:v>1</c:v>
                </c:pt>
                <c:pt idx="9">
                  <c:v>4.4000000000000004</c:v>
                </c:pt>
                <c:pt idx="10">
                  <c:v>9.8000000000000007</c:v>
                </c:pt>
                <c:pt idx="11">
                  <c:v>16.7</c:v>
                </c:pt>
                <c:pt idx="12">
                  <c:v>5.6</c:v>
                </c:pt>
                <c:pt idx="13">
                  <c:v>11.7</c:v>
                </c:pt>
                <c:pt idx="14">
                  <c:v>8.5</c:v>
                </c:pt>
                <c:pt idx="15">
                  <c:v>17</c:v>
                </c:pt>
                <c:pt idx="16">
                  <c:v>21.7</c:v>
                </c:pt>
                <c:pt idx="17">
                  <c:v>22.4</c:v>
                </c:pt>
                <c:pt idx="18">
                  <c:v>23.7</c:v>
                </c:pt>
                <c:pt idx="19">
                  <c:v>26.6</c:v>
                </c:pt>
                <c:pt idx="20">
                  <c:v>36.9</c:v>
                </c:pt>
                <c:pt idx="21">
                  <c:v>26.8</c:v>
                </c:pt>
                <c:pt idx="22">
                  <c:v>25.8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768384"/>
        <c:axId val="36848000"/>
      </c:barChart>
      <c:catAx>
        <c:axId val="3676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848000"/>
        <c:crosses val="autoZero"/>
        <c:auto val="1"/>
        <c:lblAlgn val="ctr"/>
        <c:lblOffset val="100"/>
        <c:noMultiLvlLbl val="0"/>
      </c:catAx>
      <c:valAx>
        <c:axId val="3684800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3676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Heggenmus (</a:t>
            </a:r>
            <a:r>
              <a:rPr lang="nl-NL" dirty="0" err="1"/>
              <a:t>Prunella</a:t>
            </a:r>
            <a:r>
              <a:rPr lang="nl-NL" dirty="0"/>
              <a:t> modularis)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Heggenmus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54</c:v>
                </c:pt>
                <c:pt idx="1">
                  <c:v>57.8</c:v>
                </c:pt>
                <c:pt idx="2">
                  <c:v>48.4</c:v>
                </c:pt>
                <c:pt idx="3">
                  <c:v>60.3</c:v>
                </c:pt>
                <c:pt idx="4">
                  <c:v>56.2</c:v>
                </c:pt>
                <c:pt idx="5">
                  <c:v>60.7</c:v>
                </c:pt>
                <c:pt idx="6">
                  <c:v>54.2</c:v>
                </c:pt>
                <c:pt idx="7">
                  <c:v>55.5</c:v>
                </c:pt>
                <c:pt idx="8">
                  <c:v>58.8</c:v>
                </c:pt>
                <c:pt idx="9">
                  <c:v>53</c:v>
                </c:pt>
                <c:pt idx="10">
                  <c:v>61.1</c:v>
                </c:pt>
                <c:pt idx="11">
                  <c:v>75.099999999999994</c:v>
                </c:pt>
                <c:pt idx="12">
                  <c:v>63.7</c:v>
                </c:pt>
                <c:pt idx="13">
                  <c:v>71</c:v>
                </c:pt>
                <c:pt idx="14">
                  <c:v>72</c:v>
                </c:pt>
                <c:pt idx="15">
                  <c:v>71.7</c:v>
                </c:pt>
                <c:pt idx="16">
                  <c:v>77.900000000000006</c:v>
                </c:pt>
                <c:pt idx="17">
                  <c:v>76.8</c:v>
                </c:pt>
                <c:pt idx="18">
                  <c:v>66.2</c:v>
                </c:pt>
                <c:pt idx="19">
                  <c:v>75.900000000000006</c:v>
                </c:pt>
                <c:pt idx="20">
                  <c:v>69.099999999999994</c:v>
                </c:pt>
                <c:pt idx="21">
                  <c:v>74</c:v>
                </c:pt>
                <c:pt idx="22">
                  <c:v>85.7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872576"/>
        <c:axId val="36874112"/>
      </c:barChart>
      <c:catAx>
        <c:axId val="3687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874112"/>
        <c:crosses val="autoZero"/>
        <c:auto val="1"/>
        <c:lblAlgn val="ctr"/>
        <c:lblOffset val="100"/>
        <c:noMultiLvlLbl val="0"/>
      </c:catAx>
      <c:valAx>
        <c:axId val="36874112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36872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Houtduif (</a:t>
            </a:r>
            <a:r>
              <a:rPr lang="nl-NL" dirty="0" err="1"/>
              <a:t>Columba</a:t>
            </a:r>
            <a:r>
              <a:rPr lang="nl-NL" dirty="0"/>
              <a:t> </a:t>
            </a:r>
            <a:r>
              <a:rPr lang="nl-NL" dirty="0" err="1"/>
              <a:t>palumbus</a:t>
            </a:r>
            <a:r>
              <a:rPr lang="nl-NL" dirty="0"/>
              <a:t>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Blad1!$B$1:$B$2</c:f>
              <c:strCache>
                <c:ptCount val="1"/>
                <c:pt idx="0">
                  <c:v>Houtduif dp</c:v>
                </c:pt>
              </c:strCache>
            </c:strRef>
          </c:tx>
          <c:invertIfNegative val="0"/>
          <c:cat>
            <c:strRef>
              <c:f>Blad1!$A$4:$A$26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Blad1!$B$4:$B$26</c:f>
              <c:numCache>
                <c:formatCode>0.0</c:formatCode>
                <c:ptCount val="23"/>
                <c:pt idx="0">
                  <c:v>6.1</c:v>
                </c:pt>
                <c:pt idx="1">
                  <c:v>8.5</c:v>
                </c:pt>
                <c:pt idx="2">
                  <c:v>10.199999999999999</c:v>
                </c:pt>
                <c:pt idx="3">
                  <c:v>19.600000000000001</c:v>
                </c:pt>
                <c:pt idx="4">
                  <c:v>20.7</c:v>
                </c:pt>
                <c:pt idx="5">
                  <c:v>23</c:v>
                </c:pt>
                <c:pt idx="6">
                  <c:v>13.3</c:v>
                </c:pt>
                <c:pt idx="7">
                  <c:v>15</c:v>
                </c:pt>
                <c:pt idx="8">
                  <c:v>15</c:v>
                </c:pt>
                <c:pt idx="9">
                  <c:v>21.7</c:v>
                </c:pt>
                <c:pt idx="10">
                  <c:v>22.2</c:v>
                </c:pt>
                <c:pt idx="11">
                  <c:v>29.9</c:v>
                </c:pt>
                <c:pt idx="12">
                  <c:v>33</c:v>
                </c:pt>
                <c:pt idx="13">
                  <c:v>25.3</c:v>
                </c:pt>
                <c:pt idx="14">
                  <c:v>40.299999999999997</c:v>
                </c:pt>
                <c:pt idx="15">
                  <c:v>36</c:v>
                </c:pt>
                <c:pt idx="16">
                  <c:v>46.8</c:v>
                </c:pt>
                <c:pt idx="17">
                  <c:v>48.2</c:v>
                </c:pt>
                <c:pt idx="18">
                  <c:v>73.900000000000006</c:v>
                </c:pt>
                <c:pt idx="19">
                  <c:v>58.5</c:v>
                </c:pt>
                <c:pt idx="20">
                  <c:v>75.2</c:v>
                </c:pt>
                <c:pt idx="21">
                  <c:v>62.1</c:v>
                </c:pt>
                <c:pt idx="22">
                  <c:v>80.099999999999994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943744"/>
        <c:axId val="36945280"/>
      </c:barChart>
      <c:catAx>
        <c:axId val="369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945280"/>
        <c:crosses val="autoZero"/>
        <c:auto val="1"/>
        <c:lblAlgn val="ctr"/>
        <c:lblOffset val="100"/>
        <c:noMultiLvlLbl val="0"/>
      </c:catAx>
      <c:valAx>
        <c:axId val="3694528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36943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Huismus (Passer </a:t>
            </a:r>
            <a:r>
              <a:rPr lang="nl-NL" dirty="0" err="1"/>
              <a:t>domesticus</a:t>
            </a:r>
            <a:r>
              <a:rPr lang="nl-NL" dirty="0"/>
              <a:t>)</a:t>
            </a:r>
          </a:p>
          <a:p>
            <a:pPr>
              <a:defRPr/>
            </a:pPr>
            <a:r>
              <a:rPr lang="nl-NL" sz="1200" dirty="0"/>
              <a:t>dekkingspercentage</a:t>
            </a:r>
            <a:r>
              <a:rPr lang="nl-NL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Huismus!$B$1:$B$2</c:f>
              <c:strCache>
                <c:ptCount val="1"/>
                <c:pt idx="0">
                  <c:v>Huismus dp</c:v>
                </c:pt>
              </c:strCache>
            </c:strRef>
          </c:tx>
          <c:invertIfNegative val="0"/>
          <c:cat>
            <c:strRef>
              <c:f>Huismus!$A$4:$A$26</c:f>
              <c:strCache>
                <c:ptCount val="23"/>
                <c:pt idx="0">
                  <c:v>92 93</c:v>
                </c:pt>
                <c:pt idx="1">
                  <c:v>93 94</c:v>
                </c:pt>
                <c:pt idx="2">
                  <c:v>94 95</c:v>
                </c:pt>
                <c:pt idx="3">
                  <c:v>95 96</c:v>
                </c:pt>
                <c:pt idx="4">
                  <c:v>96 97</c:v>
                </c:pt>
                <c:pt idx="5">
                  <c:v>97 98</c:v>
                </c:pt>
                <c:pt idx="6">
                  <c:v>98 99</c:v>
                </c:pt>
                <c:pt idx="7">
                  <c:v>99 00</c:v>
                </c:pt>
                <c:pt idx="8">
                  <c:v>00 01</c:v>
                </c:pt>
                <c:pt idx="9">
                  <c:v>01 02</c:v>
                </c:pt>
                <c:pt idx="10">
                  <c:v>02 03</c:v>
                </c:pt>
                <c:pt idx="11">
                  <c:v>03 04</c:v>
                </c:pt>
                <c:pt idx="12">
                  <c:v>04 05</c:v>
                </c:pt>
                <c:pt idx="13">
                  <c:v>05 06</c:v>
                </c:pt>
                <c:pt idx="14">
                  <c:v>06 07</c:v>
                </c:pt>
                <c:pt idx="15">
                  <c:v>07 08 </c:v>
                </c:pt>
                <c:pt idx="16">
                  <c:v>08 09</c:v>
                </c:pt>
                <c:pt idx="17">
                  <c:v>09 10</c:v>
                </c:pt>
                <c:pt idx="18">
                  <c:v>10 11</c:v>
                </c:pt>
                <c:pt idx="19">
                  <c:v>11 12 </c:v>
                </c:pt>
                <c:pt idx="20">
                  <c:v>12 13</c:v>
                </c:pt>
                <c:pt idx="21">
                  <c:v>13 14</c:v>
                </c:pt>
                <c:pt idx="22">
                  <c:v>14 15</c:v>
                </c:pt>
              </c:strCache>
            </c:strRef>
          </c:cat>
          <c:val>
            <c:numRef>
              <c:f>Huismus!$B$4:$B$26</c:f>
              <c:numCache>
                <c:formatCode>General</c:formatCode>
                <c:ptCount val="23"/>
                <c:pt idx="0">
                  <c:v>99.4</c:v>
                </c:pt>
                <c:pt idx="1">
                  <c:v>98.1</c:v>
                </c:pt>
                <c:pt idx="2">
                  <c:v>97.3</c:v>
                </c:pt>
                <c:pt idx="3">
                  <c:v>90.4</c:v>
                </c:pt>
                <c:pt idx="4">
                  <c:v>93.1</c:v>
                </c:pt>
                <c:pt idx="5">
                  <c:v>90.6</c:v>
                </c:pt>
                <c:pt idx="6">
                  <c:v>95.8</c:v>
                </c:pt>
                <c:pt idx="7">
                  <c:v>94.3</c:v>
                </c:pt>
                <c:pt idx="8">
                  <c:v>86.3</c:v>
                </c:pt>
                <c:pt idx="9">
                  <c:v>90.4</c:v>
                </c:pt>
                <c:pt idx="10">
                  <c:v>88.1</c:v>
                </c:pt>
                <c:pt idx="11">
                  <c:v>87.6</c:v>
                </c:pt>
                <c:pt idx="12">
                  <c:v>93.9</c:v>
                </c:pt>
                <c:pt idx="13">
                  <c:v>95.7</c:v>
                </c:pt>
                <c:pt idx="14">
                  <c:v>92.5</c:v>
                </c:pt>
                <c:pt idx="15">
                  <c:v>87.6</c:v>
                </c:pt>
                <c:pt idx="16">
                  <c:v>91.7</c:v>
                </c:pt>
                <c:pt idx="17">
                  <c:v>93.4</c:v>
                </c:pt>
                <c:pt idx="18">
                  <c:v>88.5</c:v>
                </c:pt>
                <c:pt idx="19">
                  <c:v>85.8</c:v>
                </c:pt>
                <c:pt idx="20">
                  <c:v>85.3</c:v>
                </c:pt>
                <c:pt idx="21">
                  <c:v>78</c:v>
                </c:pt>
                <c:pt idx="22">
                  <c:v>79.8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6969856"/>
        <c:axId val="36988032"/>
      </c:barChart>
      <c:catAx>
        <c:axId val="3696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988032"/>
        <c:crosses val="autoZero"/>
        <c:auto val="1"/>
        <c:lblAlgn val="ctr"/>
        <c:lblOffset val="100"/>
        <c:noMultiLvlLbl val="0"/>
      </c:catAx>
      <c:valAx>
        <c:axId val="36988032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6969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3F1E6-013E-47DF-BA84-D20AF732C0EF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DEA6D-9532-495E-9989-F37C1B648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1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DEA6D-9532-495E-9989-F37C1B64890B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36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8589E6-25EA-47AB-A624-6BAA43695821}" type="datetimeFigureOut">
              <a:rPr lang="nl-NL" smtClean="0"/>
              <a:pPr/>
              <a:t>20-6-2015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DEA170-247D-4B22-88D7-2CCDA45756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000" dirty="0" smtClean="0">
                <a:latin typeface="Bauhaus 93" pitchFamily="82" charset="0"/>
              </a:rPr>
              <a:t>Vogels in tuin en park</a:t>
            </a:r>
            <a:endParaRPr lang="nl-NL" sz="6000" dirty="0">
              <a:latin typeface="Bauhaus 93" pitchFamily="8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24 jaar tuinvogeltelling Almere</a:t>
            </a:r>
          </a:p>
          <a:p>
            <a:endParaRPr lang="nl-NL" dirty="0" smtClean="0"/>
          </a:p>
          <a:p>
            <a:r>
              <a:rPr lang="nl-NL" dirty="0" smtClean="0"/>
              <a:t>winter 1991/1992 – 2014/2015</a:t>
            </a:r>
          </a:p>
          <a:p>
            <a:r>
              <a:rPr lang="nl-NL" dirty="0" smtClean="0"/>
              <a:t> 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6913282"/>
              </p:ext>
            </p:extLst>
          </p:nvPr>
        </p:nvGraphicFramePr>
        <p:xfrm>
          <a:off x="539552" y="620688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7666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649739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725048"/>
              </p:ext>
            </p:extLst>
          </p:nvPr>
        </p:nvGraphicFramePr>
        <p:xfrm>
          <a:off x="611560" y="620688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675315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070272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182075"/>
              </p:ext>
            </p:extLst>
          </p:nvPr>
        </p:nvGraphicFramePr>
        <p:xfrm>
          <a:off x="539552" y="620688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116116"/>
              </p:ext>
            </p:extLst>
          </p:nvPr>
        </p:nvGraphicFramePr>
        <p:xfrm>
          <a:off x="611560" y="620688"/>
          <a:ext cx="792088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259908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821037"/>
              </p:ext>
            </p:extLst>
          </p:nvPr>
        </p:nvGraphicFramePr>
        <p:xfrm>
          <a:off x="539552" y="548680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nl-NL" sz="6000" dirty="0" smtClean="0"/>
          </a:p>
          <a:p>
            <a:pPr algn="ctr">
              <a:buNone/>
            </a:pPr>
            <a:r>
              <a:rPr lang="nl-NL" sz="4300" dirty="0" smtClean="0">
                <a:latin typeface="Arial" pitchFamily="34" charset="0"/>
                <a:cs typeface="Arial" pitchFamily="34" charset="0"/>
              </a:rPr>
              <a:t>Definities</a:t>
            </a:r>
            <a:r>
              <a:rPr lang="nl-NL" sz="6000" dirty="0" smtClean="0"/>
              <a:t> 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r>
              <a:rPr lang="nl-NL" dirty="0" smtClean="0"/>
              <a:t>dekkingpercentage: het voorkomen van een soort in het totaal aan getelde tuinweekblokken per winter</a:t>
            </a:r>
          </a:p>
          <a:p>
            <a:r>
              <a:rPr lang="nl-NL" dirty="0" smtClean="0"/>
              <a:t>tuinweekblok: één getelde week in één tuin</a:t>
            </a:r>
          </a:p>
          <a:p>
            <a:r>
              <a:rPr lang="nl-NL" dirty="0" smtClean="0"/>
              <a:t>week: op minimaal één dag in die week geteld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326535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243705"/>
              </p:ext>
            </p:extLst>
          </p:nvPr>
        </p:nvGraphicFramePr>
        <p:xfrm>
          <a:off x="611560" y="620688"/>
          <a:ext cx="784887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386243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194111"/>
              </p:ext>
            </p:extLst>
          </p:nvPr>
        </p:nvGraphicFramePr>
        <p:xfrm>
          <a:off x="539552" y="620688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367086"/>
              </p:ext>
            </p:extLst>
          </p:nvPr>
        </p:nvGraphicFramePr>
        <p:xfrm>
          <a:off x="611560" y="620688"/>
          <a:ext cx="792088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00617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113819"/>
              </p:ext>
            </p:extLst>
          </p:nvPr>
        </p:nvGraphicFramePr>
        <p:xfrm>
          <a:off x="611560" y="620688"/>
          <a:ext cx="792088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392071"/>
              </p:ext>
            </p:extLst>
          </p:nvPr>
        </p:nvGraphicFramePr>
        <p:xfrm>
          <a:off x="539552" y="548680"/>
          <a:ext cx="80648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346599"/>
              </p:ext>
            </p:extLst>
          </p:nvPr>
        </p:nvGraphicFramePr>
        <p:xfrm>
          <a:off x="539552" y="548680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5877272"/>
            <a:ext cx="8183880" cy="157768"/>
          </a:xfrm>
        </p:spPr>
        <p:txBody>
          <a:bodyPr>
            <a:normAutofit fontScale="90000"/>
          </a:bodyPr>
          <a:lstStyle/>
          <a:p>
            <a:endParaRPr lang="nl-NL" dirty="0">
              <a:latin typeface="Bauhaus 93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nl-NL" sz="6000" dirty="0" smtClean="0"/>
          </a:p>
          <a:p>
            <a:pPr algn="ctr">
              <a:buNone/>
            </a:pPr>
            <a:r>
              <a:rPr lang="nl-NL" sz="7300" b="1" dirty="0" smtClean="0">
                <a:latin typeface="Arial" pitchFamily="34" charset="0"/>
                <a:cs typeface="Arial" pitchFamily="34" charset="0"/>
              </a:rPr>
              <a:t>Overzicht aantallen getelde tuinweekblokken</a:t>
            </a:r>
          </a:p>
          <a:p>
            <a:pPr algn="ctr">
              <a:buNone/>
            </a:pPr>
            <a:endParaRPr lang="nl-NL" sz="2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nl-NL" sz="26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1991-1992:   31		1992-1993: 163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1993-1994: 211		1994-1995: 186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1995-1996: 209		1996-1997: 217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1997-1998: 191		1998-1999: 158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1999-2000: 227		2000-2001: 306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2001-2002: 249		2002-2003: 311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2003-2004: 378		2004-2005: 391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2005-2006: 376		2006-2007: 375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2007-2008: 453		2008-2009: 447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2009-2010: 483		2010-2011: 417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2011-2012: 323		2012-2013: 407</a:t>
            </a:r>
          </a:p>
          <a:p>
            <a:r>
              <a:rPr lang="nl-NL" sz="5000" dirty="0" smtClean="0">
                <a:latin typeface="Arial" pitchFamily="34" charset="0"/>
                <a:cs typeface="Arial" pitchFamily="34" charset="0"/>
              </a:rPr>
              <a:t>2013-2014: 377		2014-2015: 322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08195"/>
              </p:ext>
            </p:extLst>
          </p:nvPr>
        </p:nvGraphicFramePr>
        <p:xfrm>
          <a:off x="611560" y="620689"/>
          <a:ext cx="792088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911178"/>
              </p:ext>
            </p:extLst>
          </p:nvPr>
        </p:nvGraphicFramePr>
        <p:xfrm>
          <a:off x="611560" y="620688"/>
          <a:ext cx="7992888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517205"/>
              </p:ext>
            </p:extLst>
          </p:nvPr>
        </p:nvGraphicFramePr>
        <p:xfrm>
          <a:off x="611560" y="620688"/>
          <a:ext cx="792088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496416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932443"/>
              </p:ext>
            </p:extLst>
          </p:nvPr>
        </p:nvGraphicFramePr>
        <p:xfrm>
          <a:off x="611560" y="620688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519081"/>
              </p:ext>
            </p:extLst>
          </p:nvPr>
        </p:nvGraphicFramePr>
        <p:xfrm>
          <a:off x="539552" y="620688"/>
          <a:ext cx="79928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176257"/>
              </p:ext>
            </p:extLst>
          </p:nvPr>
        </p:nvGraphicFramePr>
        <p:xfrm>
          <a:off x="611560" y="620688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1613</TotalTime>
  <Words>212</Words>
  <Application>Microsoft Office PowerPoint</Application>
  <PresentationFormat>Diavoorstelling (4:3)</PresentationFormat>
  <Paragraphs>80</Paragraphs>
  <Slides>28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Aspect</vt:lpstr>
      <vt:lpstr>Vogels in tuin en park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Vogels in park en tuin</dc:title>
  <dc:creator>Ton Kalkman</dc:creator>
  <cp:lastModifiedBy>Ton Kalkman</cp:lastModifiedBy>
  <cp:revision>241</cp:revision>
  <dcterms:created xsi:type="dcterms:W3CDTF">2011-09-01T18:41:19Z</dcterms:created>
  <dcterms:modified xsi:type="dcterms:W3CDTF">2015-06-20T18:53:56Z</dcterms:modified>
</cp:coreProperties>
</file>